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6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6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8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9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1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6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9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4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A984-34F6-4976-B6CB-B61715941B00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A97C-5781-4BB2-B81A-7B0B0B5C9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9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Making complex decisions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</a:t>
            </a:r>
          </a:p>
          <a:p>
            <a:r>
              <a:rPr lang="en-US" dirty="0"/>
              <a:t>SHIVIKA SODHI</a:t>
            </a:r>
          </a:p>
        </p:txBody>
      </p:sp>
    </p:spTree>
    <p:extLst>
      <p:ext uri="{BB962C8B-B14F-4D97-AF65-F5344CB8AC3E}">
        <p14:creationId xmlns:p14="http://schemas.microsoft.com/office/powerpoint/2010/main" val="1089263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policies and the utilities of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9839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Utility of a given state sequence is the sum of the discounted rewards obtained during the sequence.</a:t>
            </a:r>
          </a:p>
          <a:p>
            <a:r>
              <a:rPr lang="en-US" dirty="0">
                <a:latin typeface="+mj-lt"/>
              </a:rPr>
              <a:t>Initial state of agent: s=s</a:t>
            </a:r>
            <a:r>
              <a:rPr lang="en-US" baseline="-25000" dirty="0">
                <a:latin typeface="+mj-lt"/>
              </a:rPr>
              <a:t>0</a:t>
            </a:r>
            <a:r>
              <a:rPr lang="en-US" dirty="0">
                <a:latin typeface="+mj-lt"/>
              </a:rPr>
              <a:t>; State at time t when executing </a:t>
            </a:r>
            <a:r>
              <a:rPr lang="el-GR" dirty="0">
                <a:latin typeface="+mj-lt"/>
              </a:rPr>
              <a:t>π </a:t>
            </a:r>
            <a:r>
              <a:rPr lang="en-US" dirty="0">
                <a:latin typeface="+mj-lt"/>
              </a:rPr>
              <a:t>: </a:t>
            </a:r>
            <a:r>
              <a:rPr lang="en-US" dirty="0" err="1">
                <a:latin typeface="+mj-lt"/>
              </a:rPr>
              <a:t>s</a:t>
            </a:r>
            <a:r>
              <a:rPr lang="en-US" baseline="-25000" dirty="0" err="1">
                <a:latin typeface="+mj-lt"/>
              </a:rPr>
              <a:t>t</a:t>
            </a:r>
            <a:endParaRPr lang="en-US" baseline="-25000" dirty="0">
              <a:latin typeface="+mj-lt"/>
            </a:endParaRPr>
          </a:p>
          <a:p>
            <a:r>
              <a:rPr lang="el-GR" dirty="0">
                <a:latin typeface="+mj-lt"/>
              </a:rPr>
              <a:t>π</a:t>
            </a:r>
            <a:r>
              <a:rPr lang="en-US" dirty="0">
                <a:latin typeface="+mj-lt"/>
              </a:rPr>
              <a:t>*</a:t>
            </a:r>
            <a:r>
              <a:rPr lang="en-US" baseline="-25000" dirty="0">
                <a:latin typeface="+mj-lt"/>
              </a:rPr>
              <a:t>s</a:t>
            </a:r>
            <a:r>
              <a:rPr lang="en-US" dirty="0">
                <a:latin typeface="+mj-lt"/>
              </a:rPr>
              <a:t> = </a:t>
            </a:r>
            <a:r>
              <a:rPr lang="en-US" dirty="0" err="1">
                <a:latin typeface="+mj-lt"/>
              </a:rPr>
              <a:t>argmax</a:t>
            </a:r>
            <a:r>
              <a:rPr lang="en-US" dirty="0">
                <a:latin typeface="+mj-lt"/>
              </a:rPr>
              <a:t> U</a:t>
            </a:r>
            <a:r>
              <a:rPr lang="el-GR" baseline="30000" dirty="0">
                <a:latin typeface="+mj-lt"/>
              </a:rPr>
              <a:t>π</a:t>
            </a:r>
            <a:r>
              <a:rPr lang="en-US" dirty="0">
                <a:latin typeface="+mj-lt"/>
              </a:rPr>
              <a:t>(s) (policies with higher expected utilities)</a:t>
            </a:r>
          </a:p>
          <a:p>
            <a:r>
              <a:rPr lang="el-GR" dirty="0">
                <a:latin typeface="+mj-lt"/>
              </a:rPr>
              <a:t>π</a:t>
            </a:r>
            <a:r>
              <a:rPr lang="en-US" dirty="0">
                <a:latin typeface="+mj-lt"/>
              </a:rPr>
              <a:t>*</a:t>
            </a:r>
            <a:r>
              <a:rPr lang="en-US" baseline="-25000" dirty="0">
                <a:latin typeface="+mj-lt"/>
              </a:rPr>
              <a:t>s</a:t>
            </a:r>
            <a:r>
              <a:rPr lang="en-US" dirty="0">
                <a:latin typeface="+mj-lt"/>
              </a:rPr>
              <a:t>: recommends an action for every state; its an optimal policy when s is the starting state</a:t>
            </a:r>
          </a:p>
          <a:p>
            <a:r>
              <a:rPr lang="en-US" dirty="0">
                <a:latin typeface="+mj-lt"/>
              </a:rPr>
              <a:t>For discounted utilities with infinite horizons, optimal policy is independent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of the </a:t>
            </a:r>
            <a:r>
              <a:rPr lang="en-US">
                <a:latin typeface="+mj-lt"/>
              </a:rPr>
              <a:t>starting state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622" y="5300539"/>
            <a:ext cx="704850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92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ITERATION: </a:t>
            </a:r>
            <a:br>
              <a:rPr lang="en-US" dirty="0"/>
            </a:br>
            <a:r>
              <a:rPr lang="en-US" dirty="0"/>
              <a:t>The Bellman equation for utilities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 Iteration: Calculate utility of each state and use it to select an optimal action in each state.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utility of a state </a:t>
            </a:r>
            <a:r>
              <a:rPr lang="en-US" dirty="0"/>
              <a:t>is the immediate reward for that state plus the expected discounted utility of the next state, assuming that the agent chooses the optimal action. [U(s) = R(s) +</a:t>
            </a:r>
            <a:r>
              <a:rPr lang="el-GR" dirty="0"/>
              <a:t> γ</a:t>
            </a:r>
            <a:r>
              <a:rPr lang="en-US" dirty="0"/>
              <a:t> max </a:t>
            </a:r>
            <a:r>
              <a:rPr lang="el-GR" dirty="0"/>
              <a:t>Σ</a:t>
            </a:r>
            <a:r>
              <a:rPr lang="en-US" dirty="0"/>
              <a:t>(P(s’|</a:t>
            </a:r>
            <a:r>
              <a:rPr lang="en-US" dirty="0" err="1"/>
              <a:t>s,a</a:t>
            </a:r>
            <a:r>
              <a:rPr lang="en-US" dirty="0"/>
              <a:t>)U(s’))] -&gt; </a:t>
            </a:r>
            <a:r>
              <a:rPr lang="en-US" b="1" dirty="0"/>
              <a:t>Bellman equation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983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value iteration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Bellman equation is the basis of the value iteration algorithm for solving MDPs.</a:t>
            </a:r>
          </a:p>
          <a:p>
            <a:r>
              <a:rPr lang="en-US" dirty="0"/>
              <a:t>For n possible states, there are n Bellman equations.</a:t>
            </a:r>
          </a:p>
          <a:p>
            <a:r>
              <a:rPr lang="en-US" dirty="0"/>
              <a:t>N equations contain n unknowns – utilities of the states.</a:t>
            </a:r>
          </a:p>
          <a:p>
            <a:r>
              <a:rPr lang="en-US" dirty="0"/>
              <a:t>Equations are non linear because the “max” operator is not a linear operator.</a:t>
            </a:r>
          </a:p>
          <a:p>
            <a:r>
              <a:rPr lang="en-US" dirty="0"/>
              <a:t>These equations are solved with iteration, calculate right-side, plug it to the left-side, updating the utility of each state through it’s neighbor. </a:t>
            </a:r>
            <a:r>
              <a:rPr lang="en-US" dirty="0" err="1"/>
              <a:t>U</a:t>
            </a:r>
            <a:r>
              <a:rPr lang="en-US" sz="1800" dirty="0" err="1"/>
              <a:t>i</a:t>
            </a:r>
            <a:r>
              <a:rPr lang="en-US" dirty="0"/>
              <a:t>(s): utility value of state s at </a:t>
            </a:r>
            <a:r>
              <a:rPr lang="en-US" dirty="0" err="1"/>
              <a:t>ith</a:t>
            </a:r>
            <a:r>
              <a:rPr lang="en-US" dirty="0"/>
              <a:t> iteration. Iteration step is called Bellman Update: U</a:t>
            </a:r>
            <a:r>
              <a:rPr lang="en-US" sz="1200" dirty="0"/>
              <a:t>i+1</a:t>
            </a:r>
            <a:r>
              <a:rPr lang="en-US" dirty="0"/>
              <a:t>(s).</a:t>
            </a:r>
          </a:p>
        </p:txBody>
      </p:sp>
    </p:spTree>
    <p:extLst>
      <p:ext uri="{BB962C8B-B14F-4D97-AF65-F5344CB8AC3E}">
        <p14:creationId xmlns:p14="http://schemas.microsoft.com/office/powerpoint/2010/main" val="1438304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value iteration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update is assumed to be applied simultaneously to all states at each iteration.</a:t>
            </a:r>
          </a:p>
          <a:p>
            <a:r>
              <a:rPr lang="en-US" dirty="0"/>
              <a:t>If we apply Bellman update often, we might reach equilibrium, in which final utility values must be solutions to Bellman equation.</a:t>
            </a:r>
          </a:p>
          <a:p>
            <a:r>
              <a:rPr lang="en-US" dirty="0"/>
              <a:t>Value iteration can be applied to 4x3 world discussed above.  Starting with the initial value of 0, the utilities evolve.</a:t>
            </a:r>
          </a:p>
          <a:p>
            <a:r>
              <a:rPr lang="en-US" dirty="0"/>
              <a:t>This algorithm can also be “</a:t>
            </a:r>
            <a:r>
              <a:rPr lang="en-US" dirty="0" err="1"/>
              <a:t>propogating</a:t>
            </a:r>
            <a:r>
              <a:rPr lang="en-US" dirty="0"/>
              <a:t> information through the state space by means of local updates”</a:t>
            </a:r>
          </a:p>
        </p:txBody>
      </p:sp>
    </p:spTree>
    <p:extLst>
      <p:ext uri="{BB962C8B-B14F-4D97-AF65-F5344CB8AC3E}">
        <p14:creationId xmlns:p14="http://schemas.microsoft.com/office/powerpoint/2010/main" val="3335765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Convergence of value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 iteration converges to Bellman equations(unique set of soln.)</a:t>
            </a:r>
          </a:p>
          <a:p>
            <a:r>
              <a:rPr lang="en-US" b="1" dirty="0"/>
              <a:t>Contraction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-&gt; produces 2 output values that are “closer together” by const. factor than original </a:t>
            </a:r>
            <a:r>
              <a:rPr lang="en-US" dirty="0" err="1"/>
              <a:t>inpus</a:t>
            </a:r>
            <a:r>
              <a:rPr lang="en-US" dirty="0"/>
              <a:t>, when applied to 2 diff inputs.</a:t>
            </a:r>
            <a:br>
              <a:rPr lang="en-US" dirty="0"/>
            </a:br>
            <a:r>
              <a:rPr lang="en-US" dirty="0"/>
              <a:t>-&gt; has only 1 fixed point</a:t>
            </a:r>
            <a:br>
              <a:rPr lang="en-US" dirty="0"/>
            </a:br>
            <a:r>
              <a:rPr lang="en-US" dirty="0"/>
              <a:t>-&gt; </a:t>
            </a:r>
            <a:r>
              <a:rPr lang="en-US" dirty="0" err="1"/>
              <a:t>func</a:t>
            </a:r>
            <a:r>
              <a:rPr lang="en-US" dirty="0"/>
              <a:t> applied to any </a:t>
            </a:r>
            <a:r>
              <a:rPr lang="en-US" dirty="0" err="1"/>
              <a:t>arg</a:t>
            </a:r>
            <a:r>
              <a:rPr lang="en-US" dirty="0"/>
              <a:t>, value must reach closer to fixed point</a:t>
            </a:r>
          </a:p>
          <a:p>
            <a:r>
              <a:rPr lang="en-US" dirty="0"/>
              <a:t>Bellman Update: U</a:t>
            </a:r>
            <a:r>
              <a:rPr lang="en-US" sz="1600" dirty="0"/>
              <a:t>i+1</a:t>
            </a:r>
            <a:r>
              <a:rPr lang="en-US" dirty="0"/>
              <a:t> &lt;- </a:t>
            </a:r>
            <a:r>
              <a:rPr lang="en-US" dirty="0" err="1"/>
              <a:t>BU</a:t>
            </a:r>
            <a:r>
              <a:rPr lang="en-US" sz="1600" dirty="0" err="1"/>
              <a:t>i</a:t>
            </a:r>
            <a:r>
              <a:rPr lang="en-US" sz="1600" dirty="0"/>
              <a:t>.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/>
              <a:t> </a:t>
            </a:r>
            <a:r>
              <a:rPr lang="en-US" dirty="0" err="1"/>
              <a:t>U</a:t>
            </a:r>
            <a:r>
              <a:rPr lang="en-US" sz="1050" dirty="0" err="1"/>
              <a:t>i</a:t>
            </a:r>
            <a:r>
              <a:rPr lang="en-US" sz="1050" dirty="0"/>
              <a:t>   </a:t>
            </a:r>
            <a:r>
              <a:rPr lang="en-US" dirty="0"/>
              <a:t>denotes the vector of utilities for all states at </a:t>
            </a:r>
            <a:r>
              <a:rPr lang="en-US" dirty="0" err="1"/>
              <a:t>ith</a:t>
            </a:r>
            <a:r>
              <a:rPr lang="en-US" dirty="0"/>
              <a:t> iteration. </a:t>
            </a:r>
            <a:r>
              <a:rPr lang="en-US" dirty="0">
                <a:sym typeface="Wingdings" panose="05000000000000000000" pitchFamily="2" charset="2"/>
              </a:rPr>
              <a:t> B, update the utility of every state.</a:t>
            </a:r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74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55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PARTIALLY OBSERVABLE MDPS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8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DECISIONS WITH MULTIPLE AGENTS: </a:t>
            </a:r>
            <a:br>
              <a:rPr lang="en-US" dirty="0"/>
            </a:br>
            <a:r>
              <a:rPr lang="en-US" dirty="0"/>
              <a:t>Game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6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Computational issues involved in making decisions in a stochastic (randomly determined) environment is addressed here.</a:t>
            </a:r>
          </a:p>
          <a:p>
            <a:r>
              <a:rPr lang="en-US" dirty="0">
                <a:latin typeface="+mj-lt"/>
              </a:rPr>
              <a:t>Agent’s utility depends on a sequence of decisions rather than one-shot/episodic decisions.</a:t>
            </a:r>
          </a:p>
        </p:txBody>
      </p:sp>
    </p:spTree>
    <p:extLst>
      <p:ext uri="{BB962C8B-B14F-4D97-AF65-F5344CB8AC3E}">
        <p14:creationId xmlns:p14="http://schemas.microsoft.com/office/powerpoint/2010/main" val="6882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decision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Agent is in 4x3 environment. Must choose an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action at each step. Interaction with environment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terminates when it reaches goal state (+1 / -1)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Actions(s)= A(s) = the actions in every state are </a:t>
            </a:r>
            <a:r>
              <a:rPr lang="en-US" i="1" dirty="0">
                <a:latin typeface="+mj-lt"/>
              </a:rPr>
              <a:t>Up, </a:t>
            </a:r>
            <a:br>
              <a:rPr lang="en-US" i="1" dirty="0">
                <a:latin typeface="+mj-lt"/>
              </a:rPr>
            </a:br>
            <a:r>
              <a:rPr lang="en-US" i="1" dirty="0">
                <a:latin typeface="+mj-lt"/>
              </a:rPr>
              <a:t>Dawn, Left, </a:t>
            </a:r>
            <a:r>
              <a:rPr lang="en-US" dirty="0">
                <a:latin typeface="+mj-lt"/>
              </a:rPr>
              <a:t>and </a:t>
            </a:r>
            <a:r>
              <a:rPr lang="en-US" i="1" dirty="0">
                <a:latin typeface="+mj-lt"/>
              </a:rPr>
              <a:t>Right.</a:t>
            </a:r>
            <a:r>
              <a:rPr lang="en-US" dirty="0">
                <a:latin typeface="+mj-lt"/>
              </a:rPr>
              <a:t>  Assume: environment is </a:t>
            </a:r>
            <a:r>
              <a:rPr lang="en-US" b="1" dirty="0">
                <a:latin typeface="+mj-lt"/>
              </a:rPr>
              <a:t>fully observable</a:t>
            </a:r>
          </a:p>
          <a:p>
            <a:endParaRPr lang="en-US" b="1" dirty="0">
              <a:latin typeface="+mj-lt"/>
            </a:endParaRPr>
          </a:p>
          <a:p>
            <a:r>
              <a:rPr lang="en-US" dirty="0">
                <a:latin typeface="+mj-lt"/>
              </a:rPr>
              <a:t>The "intended" outcome occurs with probability </a:t>
            </a:r>
            <a:r>
              <a:rPr lang="en-US" b="1" dirty="0">
                <a:latin typeface="+mj-lt"/>
              </a:rPr>
              <a:t>0.8</a:t>
            </a:r>
            <a:r>
              <a:rPr lang="en-US" dirty="0">
                <a:latin typeface="+mj-lt"/>
              </a:rPr>
              <a:t>, but with probability </a:t>
            </a:r>
            <a:r>
              <a:rPr lang="en-US" b="1" dirty="0">
                <a:latin typeface="+mj-lt"/>
              </a:rPr>
              <a:t>0.2</a:t>
            </a:r>
            <a:r>
              <a:rPr lang="en-US" dirty="0">
                <a:latin typeface="+mj-lt"/>
              </a:rPr>
              <a:t> the agent moves at right angles to the intended direction. A collision with a wall results in </a:t>
            </a:r>
            <a:r>
              <a:rPr lang="en-US" b="1" dirty="0">
                <a:latin typeface="+mj-lt"/>
              </a:rPr>
              <a:t>no movement</a:t>
            </a:r>
            <a:r>
              <a:rPr lang="en-US" dirty="0">
                <a:latin typeface="+mj-lt"/>
              </a:rPr>
              <a:t>. The two terminal states have reward </a:t>
            </a:r>
            <a:r>
              <a:rPr lang="en-US" b="1" dirty="0">
                <a:latin typeface="+mj-lt"/>
              </a:rPr>
              <a:t>+1 and -1</a:t>
            </a:r>
            <a:r>
              <a:rPr lang="en-US" dirty="0">
                <a:latin typeface="+mj-lt"/>
              </a:rPr>
              <a:t>, respectively, and all other states have a reward of </a:t>
            </a:r>
            <a:r>
              <a:rPr lang="en-US" b="1" dirty="0">
                <a:latin typeface="+mj-lt"/>
              </a:rPr>
              <a:t>-0.04</a:t>
            </a:r>
            <a:r>
              <a:rPr lang="en-US" dirty="0">
                <a:latin typeface="+mj-lt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214" y="1272491"/>
            <a:ext cx="3931159" cy="202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68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decision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Solution for a deterministic </a:t>
            </a:r>
            <a:r>
              <a:rPr lang="en-US" dirty="0" err="1">
                <a:latin typeface="+mj-lt"/>
              </a:rPr>
              <a:t>env</a:t>
            </a:r>
            <a:r>
              <a:rPr lang="en-US" dirty="0">
                <a:latin typeface="+mj-lt"/>
              </a:rPr>
              <a:t>. would be easy: </a:t>
            </a:r>
            <a:r>
              <a:rPr lang="en-US" b="1" dirty="0">
                <a:latin typeface="+mj-lt"/>
              </a:rPr>
              <a:t>[Up, Up, Right, Right]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 outcome is stochastic </a:t>
            </a:r>
            <a:r>
              <a:rPr lang="en-US" dirty="0">
                <a:latin typeface="+mj-lt"/>
                <a:sym typeface="Wingdings" panose="05000000000000000000" pitchFamily="2" charset="2"/>
              </a:rPr>
              <a:t> </a:t>
            </a:r>
            <a:r>
              <a:rPr lang="en-US" dirty="0">
                <a:latin typeface="+mj-lt"/>
              </a:rPr>
              <a:t>P(</a:t>
            </a:r>
            <a:r>
              <a:rPr lang="en-US" dirty="0" err="1">
                <a:latin typeface="+mj-lt"/>
              </a:rPr>
              <a:t>s’|s</a:t>
            </a:r>
            <a:r>
              <a:rPr lang="en-US" dirty="0">
                <a:latin typeface="+mj-lt"/>
              </a:rPr>
              <a:t>, a) , denotes the probability of reaching state s' if action a is done in state </a:t>
            </a:r>
            <a:r>
              <a:rPr lang="en-US" i="1" dirty="0">
                <a:latin typeface="+mj-lt"/>
              </a:rPr>
              <a:t>s.</a:t>
            </a:r>
          </a:p>
          <a:p>
            <a:endParaRPr lang="en-US" i="1" dirty="0">
              <a:latin typeface="+mj-lt"/>
            </a:endParaRPr>
          </a:p>
          <a:p>
            <a:r>
              <a:rPr lang="en-US" dirty="0">
                <a:latin typeface="+mj-lt"/>
              </a:rPr>
              <a:t>Transition is </a:t>
            </a:r>
            <a:r>
              <a:rPr lang="en-US" b="1" dirty="0">
                <a:latin typeface="+mj-lt"/>
              </a:rPr>
              <a:t>Markovian</a:t>
            </a:r>
            <a:r>
              <a:rPr lang="en-US" dirty="0">
                <a:latin typeface="+mj-lt"/>
              </a:rPr>
              <a:t>: probability of reaching state s’ from s depends only on s, not on the history of earlier states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In each state s, agent receives a reward R(s). Utility is sum of rewards. Ex. If the agent reaches +1 state after 10 steps, its total utility will be 0.6 (1 - 0.4)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162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decision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7025" cy="4895686"/>
          </a:xfrm>
        </p:spPr>
        <p:txBody>
          <a:bodyPr>
            <a:noAutofit/>
          </a:bodyPr>
          <a:lstStyle/>
          <a:p>
            <a:r>
              <a:rPr lang="en-US" sz="2600" b="1" dirty="0">
                <a:latin typeface="+mj-lt"/>
              </a:rPr>
              <a:t>Markov Decision Process</a:t>
            </a:r>
            <a:r>
              <a:rPr lang="en-US" sz="2600" dirty="0">
                <a:latin typeface="+mj-lt"/>
              </a:rPr>
              <a:t>: A sequential decision problem for a fully observable, stochastic environment with a Markovian transition model and additive rewards I called a MDP.</a:t>
            </a:r>
          </a:p>
          <a:p>
            <a:endParaRPr lang="en-US" sz="2600" dirty="0">
              <a:latin typeface="+mj-lt"/>
            </a:endParaRPr>
          </a:p>
          <a:p>
            <a:r>
              <a:rPr lang="en-US" sz="2600" b="1" dirty="0">
                <a:latin typeface="+mj-lt"/>
              </a:rPr>
              <a:t>Policy (</a:t>
            </a:r>
            <a:r>
              <a:rPr lang="el-GR" sz="2600" dirty="0">
                <a:latin typeface="+mj-lt"/>
              </a:rPr>
              <a:t>π</a:t>
            </a:r>
            <a:r>
              <a:rPr lang="en-US" sz="2600" b="1" dirty="0">
                <a:latin typeface="+mj-lt"/>
              </a:rPr>
              <a:t>):</a:t>
            </a:r>
            <a:r>
              <a:rPr lang="en-US" sz="2600" dirty="0">
                <a:latin typeface="+mj-lt"/>
              </a:rPr>
              <a:t> A solution that specifies what an agent should do for any state that it might reach. </a:t>
            </a:r>
            <a:r>
              <a:rPr lang="el-GR" sz="2600" dirty="0">
                <a:latin typeface="+mj-lt"/>
              </a:rPr>
              <a:t>π </a:t>
            </a:r>
            <a:r>
              <a:rPr lang="en-US" sz="2600" dirty="0">
                <a:latin typeface="+mj-lt"/>
              </a:rPr>
              <a:t>(s)- action recommended by the policy for state s.</a:t>
            </a:r>
            <a:br>
              <a:rPr lang="en-US" sz="2600" dirty="0">
                <a:latin typeface="+mj-lt"/>
              </a:rPr>
            </a:br>
            <a:r>
              <a:rPr lang="en-US" sz="2600" dirty="0">
                <a:latin typeface="+mj-lt"/>
              </a:rPr>
              <a:t>-&gt; Quality of a policy is measured by the expected utility of the possible environment histories generated by that policy.</a:t>
            </a:r>
            <a:br>
              <a:rPr lang="en-US" sz="2600" dirty="0">
                <a:latin typeface="+mj-lt"/>
              </a:rPr>
            </a:br>
            <a:r>
              <a:rPr lang="en-US" sz="2600" dirty="0">
                <a:latin typeface="+mj-lt"/>
              </a:rPr>
              <a:t>-&gt; An optimal policy </a:t>
            </a:r>
            <a:r>
              <a:rPr lang="el-GR" sz="2600" dirty="0">
                <a:latin typeface="+mj-lt"/>
              </a:rPr>
              <a:t>π</a:t>
            </a:r>
            <a:r>
              <a:rPr lang="en-US" sz="2600" dirty="0">
                <a:latin typeface="+mj-lt"/>
              </a:rPr>
              <a:t>(*), is a policy that yields the highest expected utility.</a:t>
            </a:r>
            <a:br>
              <a:rPr lang="en-US" sz="2600" dirty="0">
                <a:latin typeface="+mj-lt"/>
              </a:rPr>
            </a:br>
            <a:r>
              <a:rPr lang="en-US" sz="2600" dirty="0">
                <a:latin typeface="+mj-lt"/>
              </a:rPr>
              <a:t>-&gt; Given </a:t>
            </a:r>
            <a:r>
              <a:rPr lang="el-GR" sz="2600" dirty="0">
                <a:latin typeface="+mj-lt"/>
              </a:rPr>
              <a:t>π</a:t>
            </a:r>
            <a:r>
              <a:rPr lang="en-US" sz="2600" dirty="0">
                <a:latin typeface="+mj-lt"/>
              </a:rPr>
              <a:t>(*), the agent decides what to do next by consulting its current percept, which tells it the current state s and then executing the action </a:t>
            </a:r>
            <a:r>
              <a:rPr lang="el-GR" sz="2600" dirty="0">
                <a:latin typeface="+mj-lt"/>
              </a:rPr>
              <a:t>π</a:t>
            </a:r>
            <a:r>
              <a:rPr lang="en-US" sz="2600" dirty="0">
                <a:latin typeface="+mj-lt"/>
              </a:rPr>
              <a:t>*(s). (policy is the description of a simple reflex agent, computed from the information used for a utility-based agent )</a:t>
            </a:r>
          </a:p>
          <a:p>
            <a:endParaRPr lang="en-US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2355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decision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6706" y="5838705"/>
            <a:ext cx="2065255" cy="30427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Optimal Policy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525" y="2034873"/>
            <a:ext cx="6999512" cy="361178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978025"/>
            <a:ext cx="3752654" cy="46490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+mj-lt"/>
              </a:rPr>
              <a:t>For nonterminal states, the balance of risk and reward change depending on the value of R(s).</a:t>
            </a:r>
          </a:p>
          <a:p>
            <a:r>
              <a:rPr lang="en-US" dirty="0">
                <a:latin typeface="+mj-lt"/>
              </a:rPr>
              <a:t>R(s)&lt;-1.56  (Agent heads for the nearest exit)</a:t>
            </a:r>
          </a:p>
          <a:p>
            <a:r>
              <a:rPr lang="en-US" dirty="0">
                <a:latin typeface="+mj-lt"/>
              </a:rPr>
              <a:t>-0.42&lt;R(s)&lt;-0.856 (Agent takes shortest route, risking -1)</a:t>
            </a:r>
          </a:p>
          <a:p>
            <a:r>
              <a:rPr lang="en-US" dirty="0">
                <a:latin typeface="+mj-lt"/>
              </a:rPr>
              <a:t>-0.02&lt;R(s)&lt;0 (No risks at all)</a:t>
            </a:r>
          </a:p>
          <a:p>
            <a:r>
              <a:rPr lang="en-US" dirty="0">
                <a:latin typeface="+mj-lt"/>
              </a:rPr>
              <a:t>R(s)&gt;0 (Agent avoids both exits)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8953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en-US" dirty="0"/>
              <a:t>Utilities over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Is there a finite or infinite horizon for decision making?</a:t>
            </a:r>
          </a:p>
          <a:p>
            <a:r>
              <a:rPr lang="en-US" b="1" dirty="0">
                <a:latin typeface="+mj-lt"/>
              </a:rPr>
              <a:t>Finite horizon</a:t>
            </a:r>
            <a:r>
              <a:rPr lang="en-US" dirty="0">
                <a:latin typeface="+mj-lt"/>
              </a:rPr>
              <a:t>: there is a </a:t>
            </a:r>
            <a:r>
              <a:rPr lang="en-US" i="1" dirty="0">
                <a:latin typeface="+mj-lt"/>
              </a:rPr>
              <a:t>fixed </a:t>
            </a:r>
            <a:r>
              <a:rPr lang="en-US" dirty="0">
                <a:latin typeface="+mj-lt"/>
              </a:rPr>
              <a:t>time </a:t>
            </a:r>
            <a:r>
              <a:rPr lang="en-US" i="1" dirty="0">
                <a:latin typeface="+mj-lt"/>
              </a:rPr>
              <a:t>N </a:t>
            </a:r>
            <a:r>
              <a:rPr lang="en-US" dirty="0">
                <a:latin typeface="+mj-lt"/>
              </a:rPr>
              <a:t>after which nothing matters—the game is over. Optimal policy for a finite horizon is </a:t>
            </a:r>
            <a:r>
              <a:rPr lang="en-US" b="1" dirty="0">
                <a:latin typeface="+mj-lt"/>
              </a:rPr>
              <a:t>nonstationary</a:t>
            </a:r>
          </a:p>
          <a:p>
            <a:r>
              <a:rPr lang="en-US" b="1" dirty="0">
                <a:latin typeface="+mj-lt"/>
              </a:rPr>
              <a:t>Infinite horizon: </a:t>
            </a:r>
            <a:r>
              <a:rPr lang="en-US" dirty="0">
                <a:latin typeface="+mj-lt"/>
              </a:rPr>
              <a:t>no fixed time, thus the optimal action depends only on the current state, and the optimal policy is </a:t>
            </a:r>
            <a:r>
              <a:rPr lang="en-US" b="1" dirty="0">
                <a:latin typeface="+mj-lt"/>
              </a:rPr>
              <a:t>stationary.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Policies for infinite-horizon are simpler than those for finite-horizon.</a:t>
            </a:r>
          </a:p>
          <a:p>
            <a:r>
              <a:rPr lang="en-US" dirty="0" err="1">
                <a:latin typeface="+mj-lt"/>
              </a:rPr>
              <a:t>Multiattribute</a:t>
            </a:r>
            <a:r>
              <a:rPr lang="en-US" dirty="0">
                <a:latin typeface="+mj-lt"/>
              </a:rPr>
              <a:t> utility theory: Each state can be viewed as an attribute of state sequence [S</a:t>
            </a:r>
            <a:r>
              <a:rPr lang="en-US" baseline="-25000" dirty="0">
                <a:latin typeface="+mj-lt"/>
              </a:rPr>
              <a:t>0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1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2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3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4</a:t>
            </a:r>
            <a:r>
              <a:rPr lang="en-US" dirty="0">
                <a:latin typeface="+mj-lt"/>
              </a:rPr>
              <a:t> …]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410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Utilities over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Assumption: agent's preferences between state sequences are </a:t>
            </a:r>
            <a:r>
              <a:rPr lang="en-US" b="1" dirty="0">
                <a:latin typeface="+mj-lt"/>
              </a:rPr>
              <a:t>stationary.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2 coherent ways to assign utilities to sequences, Under stationarity:</a:t>
            </a:r>
            <a:br>
              <a:rPr lang="en-US" dirty="0">
                <a:latin typeface="+mj-lt"/>
              </a:rPr>
            </a:br>
            <a:r>
              <a:rPr lang="en-US" b="1" dirty="0">
                <a:latin typeface="+mj-lt"/>
              </a:rPr>
              <a:t>Additive rewards </a:t>
            </a:r>
            <a:r>
              <a:rPr lang="en-US" dirty="0">
                <a:latin typeface="+mj-lt"/>
              </a:rPr>
              <a:t>(special case of discount awards when Y=1)</a:t>
            </a:r>
            <a:br>
              <a:rPr lang="en-US" b="1" dirty="0">
                <a:latin typeface="+mj-lt"/>
              </a:rPr>
            </a:br>
            <a:r>
              <a:rPr lang="en-US" dirty="0">
                <a:latin typeface="+mj-lt"/>
              </a:rPr>
              <a:t>U</a:t>
            </a:r>
            <a:r>
              <a:rPr lang="en-US" baseline="-25000" dirty="0">
                <a:latin typeface="+mj-lt"/>
              </a:rPr>
              <a:t>h</a:t>
            </a:r>
            <a:r>
              <a:rPr lang="en-US" dirty="0">
                <a:latin typeface="+mj-lt"/>
              </a:rPr>
              <a:t>([S</a:t>
            </a:r>
            <a:r>
              <a:rPr lang="en-US" baseline="-25000" dirty="0">
                <a:latin typeface="+mj-lt"/>
              </a:rPr>
              <a:t>0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1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2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3</a:t>
            </a:r>
            <a:r>
              <a:rPr lang="en-US" dirty="0">
                <a:latin typeface="+mj-lt"/>
              </a:rPr>
              <a:t> …] = R(S</a:t>
            </a:r>
            <a:r>
              <a:rPr lang="en-US" baseline="-25000" dirty="0">
                <a:latin typeface="+mj-lt"/>
              </a:rPr>
              <a:t>0</a:t>
            </a:r>
            <a:r>
              <a:rPr lang="en-US" dirty="0">
                <a:latin typeface="+mj-lt"/>
              </a:rPr>
              <a:t>) + R(S</a:t>
            </a:r>
            <a:r>
              <a:rPr lang="en-US" baseline="-25000" dirty="0">
                <a:latin typeface="+mj-lt"/>
              </a:rPr>
              <a:t>1</a:t>
            </a:r>
            <a:r>
              <a:rPr lang="en-US" dirty="0">
                <a:latin typeface="+mj-lt"/>
              </a:rPr>
              <a:t>) + …</a:t>
            </a:r>
            <a:br>
              <a:rPr lang="en-US" b="1" dirty="0">
                <a:latin typeface="+mj-lt"/>
              </a:rPr>
            </a:br>
            <a:r>
              <a:rPr lang="en-US" b="1" dirty="0">
                <a:latin typeface="+mj-lt"/>
              </a:rPr>
              <a:t>Discounted rewards </a:t>
            </a:r>
            <a:r>
              <a:rPr lang="en-US" dirty="0">
                <a:latin typeface="+mj-lt"/>
              </a:rPr>
              <a:t>(discount factor describes the preference of an agent for current rewards over future rewards.) [</a:t>
            </a:r>
            <a:r>
              <a:rPr lang="el-GR" dirty="0">
                <a:latin typeface="+mj-lt"/>
              </a:rPr>
              <a:t>γ</a:t>
            </a:r>
            <a:r>
              <a:rPr lang="en-US" dirty="0">
                <a:latin typeface="+mj-lt"/>
              </a:rPr>
              <a:t>, preference of an agent for current rewards over future rewards,</a:t>
            </a:r>
            <a:r>
              <a:rPr lang="en-US" baseline="-25000" dirty="0">
                <a:latin typeface="+mj-lt"/>
              </a:rPr>
              <a:t> </a:t>
            </a:r>
            <a:r>
              <a:rPr lang="en-US" dirty="0">
                <a:latin typeface="+mj-lt"/>
              </a:rPr>
              <a:t>is between 0 n 1]</a:t>
            </a:r>
            <a:br>
              <a:rPr lang="en-US" b="1" dirty="0">
                <a:latin typeface="+mj-lt"/>
              </a:rPr>
            </a:br>
            <a:r>
              <a:rPr lang="en-US" dirty="0">
                <a:latin typeface="+mj-lt"/>
              </a:rPr>
              <a:t>U</a:t>
            </a:r>
            <a:r>
              <a:rPr lang="en-US" baseline="-25000" dirty="0">
                <a:latin typeface="+mj-lt"/>
              </a:rPr>
              <a:t>h</a:t>
            </a:r>
            <a:r>
              <a:rPr lang="en-US" dirty="0">
                <a:latin typeface="+mj-lt"/>
              </a:rPr>
              <a:t>([S</a:t>
            </a:r>
            <a:r>
              <a:rPr lang="en-US" baseline="-25000" dirty="0">
                <a:latin typeface="+mj-lt"/>
              </a:rPr>
              <a:t>0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1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2  </a:t>
            </a:r>
            <a:r>
              <a:rPr lang="en-US" dirty="0">
                <a:latin typeface="+mj-lt"/>
              </a:rPr>
              <a:t>S</a:t>
            </a:r>
            <a:r>
              <a:rPr lang="en-US" baseline="-25000" dirty="0">
                <a:latin typeface="+mj-lt"/>
              </a:rPr>
              <a:t>3</a:t>
            </a:r>
            <a:r>
              <a:rPr lang="en-US" dirty="0">
                <a:latin typeface="+mj-lt"/>
              </a:rPr>
              <a:t> …] = R(S</a:t>
            </a:r>
            <a:r>
              <a:rPr lang="en-US" baseline="-25000" dirty="0">
                <a:latin typeface="+mj-lt"/>
              </a:rPr>
              <a:t>0</a:t>
            </a:r>
            <a:r>
              <a:rPr lang="en-US" dirty="0">
                <a:latin typeface="+mj-lt"/>
              </a:rPr>
              <a:t>) + </a:t>
            </a:r>
            <a:r>
              <a:rPr lang="el-GR" dirty="0">
                <a:latin typeface="+mj-lt"/>
              </a:rPr>
              <a:t>γ </a:t>
            </a:r>
            <a:r>
              <a:rPr lang="en-US" dirty="0">
                <a:latin typeface="+mj-lt"/>
              </a:rPr>
              <a:t>R(S</a:t>
            </a:r>
            <a:r>
              <a:rPr lang="en-US" baseline="-25000" dirty="0">
                <a:latin typeface="+mj-lt"/>
              </a:rPr>
              <a:t>1</a:t>
            </a:r>
            <a:r>
              <a:rPr lang="en-US" dirty="0">
                <a:latin typeface="+mj-lt"/>
              </a:rPr>
              <a:t>) + </a:t>
            </a:r>
            <a:r>
              <a:rPr lang="el-GR" dirty="0">
                <a:latin typeface="+mj-lt"/>
              </a:rPr>
              <a:t>γ</a:t>
            </a:r>
            <a:r>
              <a:rPr lang="en-US" baseline="-25000" dirty="0">
                <a:latin typeface="+mj-lt"/>
              </a:rPr>
              <a:t> </a:t>
            </a:r>
            <a:r>
              <a:rPr lang="en-US" baseline="30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R(S</a:t>
            </a:r>
            <a:r>
              <a:rPr lang="en-US" baseline="-25000" dirty="0">
                <a:latin typeface="+mj-lt"/>
              </a:rPr>
              <a:t>2</a:t>
            </a:r>
            <a:r>
              <a:rPr lang="en-US" dirty="0">
                <a:latin typeface="+mj-lt"/>
              </a:rPr>
              <a:t>) …</a:t>
            </a:r>
          </a:p>
          <a:p>
            <a:r>
              <a:rPr lang="el-GR" dirty="0">
                <a:latin typeface="+mj-lt"/>
              </a:rPr>
              <a:t>γ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latin typeface="+mj-lt"/>
                <a:sym typeface="Wingdings" panose="05000000000000000000" pitchFamily="2" charset="2"/>
              </a:rPr>
              <a:t> 0, rewards in future seem insignificant. (1/</a:t>
            </a:r>
            <a:r>
              <a:rPr lang="el-GR" dirty="0">
                <a:latin typeface="+mj-lt"/>
              </a:rPr>
              <a:t>γ</a:t>
            </a:r>
            <a:r>
              <a:rPr lang="en-US" dirty="0">
                <a:latin typeface="+mj-lt"/>
              </a:rPr>
              <a:t>-1 : Interest rate)</a:t>
            </a:r>
            <a:endParaRPr lang="en-US" b="1" dirty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5451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Utilities over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+mj-lt"/>
              </a:rPr>
              <a:t>Solution for infinite sequences </a:t>
            </a:r>
            <a:r>
              <a:rPr lang="en-US" dirty="0">
                <a:latin typeface="+mj-lt"/>
                <a:sym typeface="Wingdings" panose="05000000000000000000" pitchFamily="2" charset="2"/>
              </a:rPr>
              <a:t>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>
                <a:latin typeface="+mj-lt"/>
              </a:rPr>
              <a:t>With discounted rewards, the utility of an infinite sequence is finite.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>
                <a:latin typeface="+mj-lt"/>
              </a:rPr>
              <a:t>If the environment contains terminal states and if the agent is guaranteed to get to one eventually, then we will never need to compare infinite sequences. A policy that is guaranteed to reach a terminal state is called a </a:t>
            </a:r>
            <a:r>
              <a:rPr lang="en-US" b="1" dirty="0">
                <a:latin typeface="+mj-lt"/>
              </a:rPr>
              <a:t>proper policy.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>
                <a:latin typeface="+mj-lt"/>
              </a:rPr>
              <a:t>Infinite sequences can be compared in terms of the </a:t>
            </a:r>
            <a:r>
              <a:rPr lang="en-US" b="1" dirty="0">
                <a:latin typeface="+mj-lt"/>
              </a:rPr>
              <a:t>average reward </a:t>
            </a:r>
            <a:r>
              <a:rPr lang="en-US" dirty="0">
                <a:latin typeface="+mj-lt"/>
              </a:rPr>
              <a:t>obtained per time step.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9093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865</Words>
  <Application>Microsoft Office PowerPoint</Application>
  <PresentationFormat>Widescreen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Making complex decisions</vt:lpstr>
      <vt:lpstr>INTRODUCTION</vt:lpstr>
      <vt:lpstr>Sequential decision problems</vt:lpstr>
      <vt:lpstr>Sequential decision problems</vt:lpstr>
      <vt:lpstr>Sequential decision problems</vt:lpstr>
      <vt:lpstr>Sequential decision problems</vt:lpstr>
      <vt:lpstr>Utilities over Time</vt:lpstr>
      <vt:lpstr>Utilities over Time</vt:lpstr>
      <vt:lpstr>Utilities over Time</vt:lpstr>
      <vt:lpstr>Optimal policies and the utilities of states</vt:lpstr>
      <vt:lpstr>VALUE ITERATION:  The Bellman equation for utilities</vt:lpstr>
      <vt:lpstr>The value iteration algorithm</vt:lpstr>
      <vt:lpstr>The value iteration algorithm</vt:lpstr>
      <vt:lpstr>Convergence of value iteration</vt:lpstr>
      <vt:lpstr>POLICY ITERATION</vt:lpstr>
      <vt:lpstr>PARTIALLY OBSERVABLE MDPS</vt:lpstr>
      <vt:lpstr>DECISIONS WITH MULTIPLE AGENTS:  Game Theory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Shivika Sodhi</dc:creator>
  <cp:lastModifiedBy>Shivika Sodhi</cp:lastModifiedBy>
  <cp:revision>146</cp:revision>
  <dcterms:created xsi:type="dcterms:W3CDTF">2016-10-03T20:48:42Z</dcterms:created>
  <dcterms:modified xsi:type="dcterms:W3CDTF">2016-10-18T10:48:10Z</dcterms:modified>
</cp:coreProperties>
</file>